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Sugo Display" charset="1" panose="02000506020000020004"/>
      <p:regular r:id="rId31"/>
    </p:embeddedFont>
    <p:embeddedFont>
      <p:font typeface="Barlow" charset="1" panose="00000500000000000000"/>
      <p:regular r:id="rId32"/>
    </p:embeddedFont>
    <p:embeddedFont>
      <p:font typeface="Barlow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4616111" y="1220193"/>
            <a:ext cx="9055777" cy="469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636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Supermarket Sales Trend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77473" y="5761647"/>
            <a:ext cx="4887314" cy="4887314"/>
          </a:xfrm>
          <a:custGeom>
            <a:avLst/>
            <a:gdLst/>
            <a:ahLst/>
            <a:cxnLst/>
            <a:rect r="r" b="b" t="t" l="l"/>
            <a:pathLst>
              <a:path h="4887314" w="4887314">
                <a:moveTo>
                  <a:pt x="0" y="0"/>
                </a:moveTo>
                <a:lnTo>
                  <a:pt x="4887314" y="0"/>
                </a:lnTo>
                <a:lnTo>
                  <a:pt x="4887314" y="4887314"/>
                </a:lnTo>
                <a:lnTo>
                  <a:pt x="0" y="48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29186" y="6664673"/>
            <a:ext cx="5187254" cy="2593627"/>
          </a:xfrm>
          <a:custGeom>
            <a:avLst/>
            <a:gdLst/>
            <a:ahLst/>
            <a:cxnLst/>
            <a:rect r="r" b="b" t="t" l="l"/>
            <a:pathLst>
              <a:path h="2593627" w="5187254">
                <a:moveTo>
                  <a:pt x="5187254" y="2593627"/>
                </a:moveTo>
                <a:lnTo>
                  <a:pt x="0" y="2593627"/>
                </a:lnTo>
                <a:lnTo>
                  <a:pt x="0" y="0"/>
                </a:lnTo>
                <a:lnTo>
                  <a:pt x="5187254" y="0"/>
                </a:lnTo>
                <a:lnTo>
                  <a:pt x="5187254" y="25936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9186" y="-1991865"/>
            <a:ext cx="4887314" cy="4887314"/>
          </a:xfrm>
          <a:custGeom>
            <a:avLst/>
            <a:gdLst/>
            <a:ahLst/>
            <a:cxnLst/>
            <a:rect r="r" b="b" t="t" l="l"/>
            <a:pathLst>
              <a:path h="4887314" w="4887314">
                <a:moveTo>
                  <a:pt x="0" y="0"/>
                </a:moveTo>
                <a:lnTo>
                  <a:pt x="4887315" y="0"/>
                </a:lnTo>
                <a:lnTo>
                  <a:pt x="4887315" y="4887315"/>
                </a:lnTo>
                <a:lnTo>
                  <a:pt x="0" y="488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3690" y="591760"/>
            <a:ext cx="4607380" cy="4607380"/>
          </a:xfrm>
          <a:custGeom>
            <a:avLst/>
            <a:gdLst/>
            <a:ahLst/>
            <a:cxnLst/>
            <a:rect r="r" b="b" t="t" l="l"/>
            <a:pathLst>
              <a:path h="4607380" w="4607380">
                <a:moveTo>
                  <a:pt x="0" y="0"/>
                </a:moveTo>
                <a:lnTo>
                  <a:pt x="4607380" y="0"/>
                </a:lnTo>
                <a:lnTo>
                  <a:pt x="4607380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35827">
            <a:off x="5926308" y="6764794"/>
            <a:ext cx="6435385" cy="315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3548">
                <a:solidFill>
                  <a:srgbClr val="4C489E"/>
                </a:solidFill>
                <a:latin typeface="Barlow"/>
                <a:ea typeface="Barlow"/>
                <a:cs typeface="Barlow"/>
                <a:sym typeface="Barlow"/>
              </a:rPr>
              <a:t>Kelompok 1</a:t>
            </a:r>
          </a:p>
          <a:p>
            <a:pPr algn="ctr">
              <a:lnSpc>
                <a:spcPts val="3548"/>
              </a:lnSpc>
            </a:pPr>
            <a:r>
              <a:rPr lang="en-US" sz="3548">
                <a:solidFill>
                  <a:srgbClr val="4C489E"/>
                </a:solidFill>
                <a:latin typeface="Barlow"/>
                <a:ea typeface="Barlow"/>
                <a:cs typeface="Barlow"/>
                <a:sym typeface="Barlow"/>
              </a:rPr>
              <a:t>Bootcamp Smartpath</a:t>
            </a:r>
          </a:p>
          <a:p>
            <a:pPr algn="ctr">
              <a:lnSpc>
                <a:spcPts val="3548"/>
              </a:lnSpc>
            </a:pPr>
          </a:p>
          <a:p>
            <a:pPr algn="ctr">
              <a:lnSpc>
                <a:spcPts val="3548"/>
              </a:lnSpc>
            </a:pPr>
            <a:r>
              <a:rPr lang="en-US" sz="3548">
                <a:solidFill>
                  <a:srgbClr val="4C489E"/>
                </a:solidFill>
                <a:latin typeface="Barlow"/>
                <a:ea typeface="Barlow"/>
                <a:cs typeface="Barlow"/>
                <a:sym typeface="Barlow"/>
              </a:rPr>
              <a:t>M. Farel Danendra Rachim</a:t>
            </a:r>
          </a:p>
          <a:p>
            <a:pPr algn="ctr">
              <a:lnSpc>
                <a:spcPts val="3548"/>
              </a:lnSpc>
            </a:pPr>
            <a:r>
              <a:rPr lang="en-US" sz="3548">
                <a:solidFill>
                  <a:srgbClr val="4C489E"/>
                </a:solidFill>
                <a:latin typeface="Barlow"/>
                <a:ea typeface="Barlow"/>
                <a:cs typeface="Barlow"/>
                <a:sym typeface="Barlow"/>
              </a:rPr>
              <a:t>Afra Mahendra Prasetyawati</a:t>
            </a:r>
          </a:p>
          <a:p>
            <a:pPr algn="ctr">
              <a:lnSpc>
                <a:spcPts val="3548"/>
              </a:lnSpc>
            </a:pPr>
            <a:r>
              <a:rPr lang="en-US" sz="3548">
                <a:solidFill>
                  <a:srgbClr val="4C489E"/>
                </a:solidFill>
                <a:latin typeface="Barlow"/>
                <a:ea typeface="Barlow"/>
                <a:cs typeface="Barlow"/>
                <a:sym typeface="Barlow"/>
              </a:rPr>
              <a:t>Reska Mulyasari</a:t>
            </a:r>
          </a:p>
          <a:p>
            <a:pPr algn="ctr">
              <a:lnSpc>
                <a:spcPts val="354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6664" y="2166715"/>
            <a:ext cx="11414671" cy="7375505"/>
          </a:xfrm>
          <a:custGeom>
            <a:avLst/>
            <a:gdLst/>
            <a:ahLst/>
            <a:cxnLst/>
            <a:rect r="r" b="b" t="t" l="l"/>
            <a:pathLst>
              <a:path h="7375505" w="11414671">
                <a:moveTo>
                  <a:pt x="0" y="0"/>
                </a:moveTo>
                <a:lnTo>
                  <a:pt x="11414672" y="0"/>
                </a:lnTo>
                <a:lnTo>
                  <a:pt x="11414672" y="7375504"/>
                </a:lnTo>
                <a:lnTo>
                  <a:pt x="0" y="737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1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5489980" y="440074"/>
            <a:ext cx="730804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1077" y="2139461"/>
            <a:ext cx="10545847" cy="5048824"/>
          </a:xfrm>
          <a:custGeom>
            <a:avLst/>
            <a:gdLst/>
            <a:ahLst/>
            <a:cxnLst/>
            <a:rect r="r" b="b" t="t" l="l"/>
            <a:pathLst>
              <a:path h="5048824" w="10545847">
                <a:moveTo>
                  <a:pt x="0" y="0"/>
                </a:moveTo>
                <a:lnTo>
                  <a:pt x="10545846" y="0"/>
                </a:lnTo>
                <a:lnTo>
                  <a:pt x="10545846" y="5048825"/>
                </a:lnTo>
                <a:lnTo>
                  <a:pt x="0" y="5048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7502611"/>
            <a:ext cx="11738668" cy="136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Perbandingan Total Penjualan Per Kategori Tiap Cabang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Tinggi setiap bar chart menunjukkan banyaknya total penjualan, sedangkan warna bar menunjukkan gross income (semakin besar gross income, semakin gelap warnanya).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3920" y="2033910"/>
            <a:ext cx="9461603" cy="5263017"/>
          </a:xfrm>
          <a:custGeom>
            <a:avLst/>
            <a:gdLst/>
            <a:ahLst/>
            <a:cxnLst/>
            <a:rect r="r" b="b" t="t" l="l"/>
            <a:pathLst>
              <a:path h="5263017" w="9461603">
                <a:moveTo>
                  <a:pt x="0" y="0"/>
                </a:moveTo>
                <a:lnTo>
                  <a:pt x="9461603" y="0"/>
                </a:lnTo>
                <a:lnTo>
                  <a:pt x="9461603" y="5263017"/>
                </a:lnTo>
                <a:lnTo>
                  <a:pt x="0" y="526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7502611"/>
            <a:ext cx="11738668" cy="181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Perbandingan Banyak Pelanggan Berdasarkan Jenis Kelamin dan Tipe Pelanggan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Membedakan jumlah banyaknya jenis kelamin pelanggan dan tipe pelanggan (member/normal) untuk setiap cabang, dengan member wanita yang memiliki total gross income terbanyak pada cabang C.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2732" y="2009951"/>
            <a:ext cx="9722535" cy="5310935"/>
          </a:xfrm>
          <a:custGeom>
            <a:avLst/>
            <a:gdLst/>
            <a:ahLst/>
            <a:cxnLst/>
            <a:rect r="r" b="b" t="t" l="l"/>
            <a:pathLst>
              <a:path h="5310935" w="9722535">
                <a:moveTo>
                  <a:pt x="0" y="0"/>
                </a:moveTo>
                <a:lnTo>
                  <a:pt x="9722536" y="0"/>
                </a:lnTo>
                <a:lnTo>
                  <a:pt x="9722536" y="5310935"/>
                </a:lnTo>
                <a:lnTo>
                  <a:pt x="0" y="5310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7502611"/>
            <a:ext cx="11738668" cy="136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Perbandingan Jumlah Metode Pembayaran pada Tiap Cabang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Menampilkan banyaknya jumlah metode pembayaran yang digunakan untuk setiap cabang, serta gross income yang dihasilkan berdasarkan kegelapan warnanya.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1079" y="1941926"/>
            <a:ext cx="9364445" cy="5446985"/>
          </a:xfrm>
          <a:custGeom>
            <a:avLst/>
            <a:gdLst/>
            <a:ahLst/>
            <a:cxnLst/>
            <a:rect r="r" b="b" t="t" l="l"/>
            <a:pathLst>
              <a:path h="5446985" w="9364445">
                <a:moveTo>
                  <a:pt x="0" y="0"/>
                </a:moveTo>
                <a:lnTo>
                  <a:pt x="9364444" y="0"/>
                </a:lnTo>
                <a:lnTo>
                  <a:pt x="9364444" y="5446985"/>
                </a:lnTo>
                <a:lnTo>
                  <a:pt x="0" y="54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7502611"/>
            <a:ext cx="11738668" cy="181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Tren Total Penjualan Per Minggu Tiap Cabang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Line chart yang menunjukkan warna berbeda untuk setiap cabang, dengan perkembangan selama 13 minggu. Puncak penjualan cabang A terdapat pada minggu 3 dan 12; B pada minggu 9 dan 10; C pada minggu 5.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1339" y="1771077"/>
            <a:ext cx="9425321" cy="5635557"/>
          </a:xfrm>
          <a:custGeom>
            <a:avLst/>
            <a:gdLst/>
            <a:ahLst/>
            <a:cxnLst/>
            <a:rect r="r" b="b" t="t" l="l"/>
            <a:pathLst>
              <a:path h="5635557" w="9425321">
                <a:moveTo>
                  <a:pt x="0" y="0"/>
                </a:moveTo>
                <a:lnTo>
                  <a:pt x="9425322" y="0"/>
                </a:lnTo>
                <a:lnTo>
                  <a:pt x="9425322" y="5635556"/>
                </a:lnTo>
                <a:lnTo>
                  <a:pt x="0" y="563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7502611"/>
            <a:ext cx="11738668" cy="136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Tren Total Penjualan Satu Hari Per Bulan Tiap Cabang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Line chart yang menunjukkan warna berbeda untuk setiap cabang, dengan perkembangan selama sehari. Banyak penjualan yang memuncak dalam jam 19 malam pada Bulan Maret.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1874" y="3271042"/>
            <a:ext cx="13684252" cy="4529630"/>
          </a:xfrm>
          <a:custGeom>
            <a:avLst/>
            <a:gdLst/>
            <a:ahLst/>
            <a:cxnLst/>
            <a:rect r="r" b="b" t="t" l="l"/>
            <a:pathLst>
              <a:path h="4529630" w="13684252">
                <a:moveTo>
                  <a:pt x="0" y="0"/>
                </a:moveTo>
                <a:lnTo>
                  <a:pt x="13684252" y="0"/>
                </a:lnTo>
                <a:lnTo>
                  <a:pt x="13684252" y="4529631"/>
                </a:lnTo>
                <a:lnTo>
                  <a:pt x="0" y="452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2094997"/>
            <a:ext cx="11738668" cy="90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Analisis Minggu Puncak Penjualan Untuk Setiap Cabang 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-&gt; Melihat produk apa saja yang menyebabkan puncak penjualan setiap cabang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5926" y="7895787"/>
            <a:ext cx="3231373" cy="136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Paling laris di A: Home and lifestyle &amp; sports and travel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2450" y="7895787"/>
            <a:ext cx="3231373" cy="90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Paling laris di B: Home and lifestyle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1961" y="7895787"/>
            <a:ext cx="3231373" cy="90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Paling laris di C: Fashion accessories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2885" y="1771077"/>
            <a:ext cx="10042229" cy="5569253"/>
          </a:xfrm>
          <a:custGeom>
            <a:avLst/>
            <a:gdLst/>
            <a:ahLst/>
            <a:cxnLst/>
            <a:rect r="r" b="b" t="t" l="l"/>
            <a:pathLst>
              <a:path h="5569253" w="10042229">
                <a:moveTo>
                  <a:pt x="0" y="0"/>
                </a:moveTo>
                <a:lnTo>
                  <a:pt x="10042230" y="0"/>
                </a:lnTo>
                <a:lnTo>
                  <a:pt x="10042230" y="5569253"/>
                </a:lnTo>
                <a:lnTo>
                  <a:pt x="0" y="5569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666" y="7604867"/>
            <a:ext cx="11738668" cy="181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Total Penjualan Per Kategori dan Cabang pada Bulan Maret jam 19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Menganalisis produk apa saja yang menyebabkan memuncaknya penjualan pada waktu tersebut, untuk setiap cabang (A: sports and travel, B: home and lifestyle, C: food and beverages)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50961" y="7098153"/>
            <a:ext cx="5816677" cy="5816677"/>
          </a:xfrm>
          <a:custGeom>
            <a:avLst/>
            <a:gdLst/>
            <a:ahLst/>
            <a:cxnLst/>
            <a:rect r="r" b="b" t="t" l="l"/>
            <a:pathLst>
              <a:path h="5816677" w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0776" y="-1797254"/>
            <a:ext cx="4607380" cy="4607380"/>
          </a:xfrm>
          <a:custGeom>
            <a:avLst/>
            <a:gdLst/>
            <a:ahLst/>
            <a:cxnLst/>
            <a:rect r="r" b="b" t="t" l="l"/>
            <a:pathLst>
              <a:path h="4607380" w="4607380">
                <a:moveTo>
                  <a:pt x="0" y="0"/>
                </a:moveTo>
                <a:lnTo>
                  <a:pt x="4607381" y="0"/>
                </a:lnTo>
                <a:lnTo>
                  <a:pt x="4607381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90189" y="1989180"/>
            <a:ext cx="7834792" cy="6308640"/>
          </a:xfrm>
          <a:custGeom>
            <a:avLst/>
            <a:gdLst/>
            <a:ahLst/>
            <a:cxnLst/>
            <a:rect r="r" b="b" t="t" l="l"/>
            <a:pathLst>
              <a:path h="6308640" w="7834792">
                <a:moveTo>
                  <a:pt x="0" y="0"/>
                </a:moveTo>
                <a:lnTo>
                  <a:pt x="7834792" y="0"/>
                </a:lnTo>
                <a:lnTo>
                  <a:pt x="7834792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7990">
            <a:off x="2239421" y="1090869"/>
            <a:ext cx="6920149" cy="209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424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Machine Learning Modelling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6847" y="3388874"/>
            <a:ext cx="6637615" cy="593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Kegunaan machine learning dalam kasus ini adalah memprediksi besarnya “</a:t>
            </a:r>
            <a:r>
              <a:rPr lang="en-US" sz="27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gross income”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berdasarkan atribut-atribut tertentu dari dataset yang telah dibersihkan. Tipe learning adalah supervised learning dan Model yang kami gunakan adalah </a:t>
            </a:r>
            <a:r>
              <a:rPr lang="en-US" sz="27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support vector regression (SVR) dengan kernel poly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karena dengan model polinomial, model dapat menangkap pola intrikat dalam data dan memprediksi target attribute dengan lebih baik dibandingkan kernel linear.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2914" y="1869728"/>
            <a:ext cx="15276386" cy="5149344"/>
          </a:xfrm>
          <a:custGeom>
            <a:avLst/>
            <a:gdLst/>
            <a:ahLst/>
            <a:cxnLst/>
            <a:rect r="r" b="b" t="t" l="l"/>
            <a:pathLst>
              <a:path h="5149344" w="15276386">
                <a:moveTo>
                  <a:pt x="0" y="0"/>
                </a:moveTo>
                <a:lnTo>
                  <a:pt x="15276386" y="0"/>
                </a:lnTo>
                <a:lnTo>
                  <a:pt x="15276386" y="5149344"/>
                </a:lnTo>
                <a:lnTo>
                  <a:pt x="0" y="514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3833" y="6353038"/>
            <a:ext cx="1813284" cy="532947"/>
          </a:xfrm>
          <a:custGeom>
            <a:avLst/>
            <a:gdLst/>
            <a:ahLst/>
            <a:cxnLst/>
            <a:rect r="r" b="b" t="t" l="l"/>
            <a:pathLst>
              <a:path h="532947" w="1813284">
                <a:moveTo>
                  <a:pt x="0" y="0"/>
                </a:moveTo>
                <a:lnTo>
                  <a:pt x="1813284" y="0"/>
                </a:lnTo>
                <a:lnTo>
                  <a:pt x="1813284" y="532948"/>
                </a:lnTo>
                <a:lnTo>
                  <a:pt x="0" y="532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51" r="0" b="-71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2064" y="6267243"/>
            <a:ext cx="928412" cy="704539"/>
          </a:xfrm>
          <a:custGeom>
            <a:avLst/>
            <a:gdLst/>
            <a:ahLst/>
            <a:cxnLst/>
            <a:rect r="r" b="b" t="t" l="l"/>
            <a:pathLst>
              <a:path h="704539" w="928412">
                <a:moveTo>
                  <a:pt x="0" y="0"/>
                </a:moveTo>
                <a:lnTo>
                  <a:pt x="928411" y="0"/>
                </a:lnTo>
                <a:lnTo>
                  <a:pt x="928411" y="704539"/>
                </a:lnTo>
                <a:lnTo>
                  <a:pt x="0" y="70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7990">
            <a:off x="3944159" y="546104"/>
            <a:ext cx="10399683" cy="108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424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Machine Learning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2914" y="7438652"/>
            <a:ext cx="15276386" cy="227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Kami hanya menggunakan atribut </a:t>
            </a:r>
            <a:r>
              <a:rPr lang="en-US" sz="25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Unit price, Quantity, dan Rating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(independent variable) untuk melakukan pelatihan model terhadap gross income (dependent variable) karena atribut-atribut tersebut membentuk akurasi prediksi yang tinggi, namun tidak terlalu tinggi karena menghindari overfitting. Model supervisor memanfaatkan SVR yang memanfaatkan data set training : testing = 4 : 1. Skor akurasi yang diperoleh mendekati 0.96 (R2 score).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9796" y="-2715627"/>
            <a:ext cx="5750986" cy="7188733"/>
          </a:xfrm>
          <a:custGeom>
            <a:avLst/>
            <a:gdLst/>
            <a:ahLst/>
            <a:cxnLst/>
            <a:rect r="r" b="b" t="t" l="l"/>
            <a:pathLst>
              <a:path h="7188733" w="5750986">
                <a:moveTo>
                  <a:pt x="0" y="0"/>
                </a:moveTo>
                <a:lnTo>
                  <a:pt x="5750987" y="0"/>
                </a:lnTo>
                <a:lnTo>
                  <a:pt x="5750987" y="7188733"/>
                </a:lnTo>
                <a:lnTo>
                  <a:pt x="0" y="718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03004" y="6113107"/>
            <a:ext cx="5750986" cy="7188733"/>
          </a:xfrm>
          <a:custGeom>
            <a:avLst/>
            <a:gdLst/>
            <a:ahLst/>
            <a:cxnLst/>
            <a:rect r="r" b="b" t="t" l="l"/>
            <a:pathLst>
              <a:path h="7188733" w="5750986">
                <a:moveTo>
                  <a:pt x="0" y="0"/>
                </a:moveTo>
                <a:lnTo>
                  <a:pt x="5750986" y="0"/>
                </a:lnTo>
                <a:lnTo>
                  <a:pt x="5750986" y="7188732"/>
                </a:lnTo>
                <a:lnTo>
                  <a:pt x="0" y="718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0222" y="6792943"/>
            <a:ext cx="2607612" cy="2656883"/>
            <a:chOff x="0" y="0"/>
            <a:chExt cx="686779" cy="6997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6779" cy="699755"/>
            </a:xfrm>
            <a:custGeom>
              <a:avLst/>
              <a:gdLst/>
              <a:ahLst/>
              <a:cxnLst/>
              <a:rect r="r" b="b" t="t" l="l"/>
              <a:pathLst>
                <a:path h="699755" w="686779">
                  <a:moveTo>
                    <a:pt x="0" y="0"/>
                  </a:moveTo>
                  <a:lnTo>
                    <a:pt x="686779" y="0"/>
                  </a:lnTo>
                  <a:lnTo>
                    <a:pt x="686779" y="699755"/>
                  </a:lnTo>
                  <a:lnTo>
                    <a:pt x="0" y="699755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86779" cy="73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7990">
            <a:off x="76823" y="6950983"/>
            <a:ext cx="4854412" cy="134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9855" spc="522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319087" y="6792943"/>
            <a:ext cx="2607612" cy="2656883"/>
            <a:chOff x="0" y="0"/>
            <a:chExt cx="686779" cy="6997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6779" cy="699755"/>
            </a:xfrm>
            <a:custGeom>
              <a:avLst/>
              <a:gdLst/>
              <a:ahLst/>
              <a:cxnLst/>
              <a:rect r="r" b="b" t="t" l="l"/>
              <a:pathLst>
                <a:path h="699755" w="686779">
                  <a:moveTo>
                    <a:pt x="0" y="0"/>
                  </a:moveTo>
                  <a:lnTo>
                    <a:pt x="686779" y="0"/>
                  </a:lnTo>
                  <a:lnTo>
                    <a:pt x="686779" y="699755"/>
                  </a:lnTo>
                  <a:lnTo>
                    <a:pt x="0" y="699755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86779" cy="73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7990">
            <a:off x="3216029" y="7021087"/>
            <a:ext cx="4854412" cy="119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466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991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478634" y="6792943"/>
            <a:ext cx="2607612" cy="2656883"/>
            <a:chOff x="0" y="0"/>
            <a:chExt cx="686779" cy="699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779" cy="699755"/>
            </a:xfrm>
            <a:custGeom>
              <a:avLst/>
              <a:gdLst/>
              <a:ahLst/>
              <a:cxnLst/>
              <a:rect r="r" b="b" t="t" l="l"/>
              <a:pathLst>
                <a:path h="699755" w="686779">
                  <a:moveTo>
                    <a:pt x="0" y="0"/>
                  </a:moveTo>
                  <a:lnTo>
                    <a:pt x="686779" y="0"/>
                  </a:lnTo>
                  <a:lnTo>
                    <a:pt x="686779" y="699755"/>
                  </a:lnTo>
                  <a:lnTo>
                    <a:pt x="0" y="699755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6779" cy="73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747986" y="4271022"/>
            <a:ext cx="6511314" cy="3276133"/>
          </a:xfrm>
          <a:custGeom>
            <a:avLst/>
            <a:gdLst/>
            <a:ahLst/>
            <a:cxnLst/>
            <a:rect r="r" b="b" t="t" l="l"/>
            <a:pathLst>
              <a:path h="3276133" w="6511314">
                <a:moveTo>
                  <a:pt x="0" y="0"/>
                </a:moveTo>
                <a:lnTo>
                  <a:pt x="6511314" y="0"/>
                </a:lnTo>
                <a:lnTo>
                  <a:pt x="6511314" y="3276133"/>
                </a:lnTo>
                <a:lnTo>
                  <a:pt x="0" y="327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7990">
            <a:off x="4135617" y="475566"/>
            <a:ext cx="10016766" cy="191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7"/>
              </a:lnSpc>
            </a:pPr>
            <a:r>
              <a:rPr lang="en-US" sz="14097" spc="747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0222" y="3127435"/>
            <a:ext cx="8845342" cy="334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Dataset ini mengandung rekaman riwayat penjualan sebuah </a:t>
            </a:r>
            <a:r>
              <a:rPr lang="en-US" sz="3200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perusahaan supermarket</a:t>
            </a: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di tiga cabang (A, B, C) berbeda selama tiga bulan (Januari - Maret 2019). Cabang-cabang ini terletak di tiga kota berbeda: Naypyitaw, Yangon, dan Mandalay.</a:t>
            </a:r>
          </a:p>
        </p:txBody>
      </p:sp>
      <p:sp>
        <p:nvSpPr>
          <p:cNvPr name="TextBox 18" id="18"/>
          <p:cNvSpPr txBox="true"/>
          <p:nvPr/>
        </p:nvSpPr>
        <p:spPr>
          <a:xfrm rot="7990">
            <a:off x="6355235" y="7021087"/>
            <a:ext cx="4854412" cy="119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466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316.6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0209" y="8158573"/>
            <a:ext cx="2187638" cy="109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product line berbeda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49415" y="8158573"/>
            <a:ext cx="2187638" cy="109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total penjualan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88621" y="8158573"/>
            <a:ext cx="2187638" cy="109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mean total penjualan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70939" y="2197686"/>
            <a:ext cx="8389546" cy="6849240"/>
          </a:xfrm>
          <a:custGeom>
            <a:avLst/>
            <a:gdLst/>
            <a:ahLst/>
            <a:cxnLst/>
            <a:rect r="r" b="b" t="t" l="l"/>
            <a:pathLst>
              <a:path h="6849240" w="8389546">
                <a:moveTo>
                  <a:pt x="0" y="0"/>
                </a:moveTo>
                <a:lnTo>
                  <a:pt x="8389545" y="0"/>
                </a:lnTo>
                <a:lnTo>
                  <a:pt x="8389545" y="6849240"/>
                </a:lnTo>
                <a:lnTo>
                  <a:pt x="0" y="684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4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516" y="2220385"/>
            <a:ext cx="8043423" cy="6826541"/>
          </a:xfrm>
          <a:custGeom>
            <a:avLst/>
            <a:gdLst/>
            <a:ahLst/>
            <a:cxnLst/>
            <a:rect r="r" b="b" t="t" l="l"/>
            <a:pathLst>
              <a:path h="6826541" w="8043423">
                <a:moveTo>
                  <a:pt x="0" y="0"/>
                </a:moveTo>
                <a:lnTo>
                  <a:pt x="8043423" y="0"/>
                </a:lnTo>
                <a:lnTo>
                  <a:pt x="8043423" y="6826541"/>
                </a:lnTo>
                <a:lnTo>
                  <a:pt x="0" y="6826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7990">
            <a:off x="4464164" y="440074"/>
            <a:ext cx="935967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Dashboard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4135617" y="502631"/>
            <a:ext cx="10016766" cy="119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466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Insight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4222" y="2286923"/>
            <a:ext cx="4585952" cy="6971377"/>
            <a:chOff x="0" y="0"/>
            <a:chExt cx="918139" cy="1395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49899" y="2286923"/>
            <a:ext cx="4585952" cy="6971377"/>
            <a:chOff x="0" y="0"/>
            <a:chExt cx="918139" cy="1395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97826" y="2286923"/>
            <a:ext cx="4585952" cy="6971377"/>
            <a:chOff x="0" y="0"/>
            <a:chExt cx="918139" cy="13957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48072" y="2833698"/>
            <a:ext cx="3698251" cy="456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Cabang A</a:t>
            </a: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produk "home and lifestyle" (keseluruhan) dan "sports and travel" (puncak waktu penjualan) paling laris terjual, dengan e-wallet sebagai metode pembayaran yang paling banyak dipakai.</a:t>
            </a: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293750" y="2833698"/>
            <a:ext cx="3698251" cy="410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Cabang B</a:t>
            </a: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produk "fashion accessories" dan "sports and travel" juga paling laris terjual secara keseluruhan, walaupun "home and lifestyle" hanya lebih laris pada waktu puncak penjualan.</a:t>
            </a: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41677" y="2833698"/>
            <a:ext cx="3698251" cy="684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Cabang C</a:t>
            </a: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produk "Food and Beverages" adalah produk paling laris, namun "Fashion Accessories" sangat laku di awal periode penjualan pada minggu ke-5, dengan metode pembayaran paling banyak dipakai adalah cash, dan pelanggan paling prominen adalah "female member".</a:t>
            </a:r>
          </a:p>
          <a:p>
            <a:pPr algn="just">
              <a:lnSpc>
                <a:spcPts val="3639"/>
              </a:lnSpc>
            </a:pP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4135617" y="502631"/>
            <a:ext cx="10016766" cy="119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466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Insight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4222" y="2286923"/>
            <a:ext cx="4585952" cy="3085145"/>
            <a:chOff x="0" y="0"/>
            <a:chExt cx="918139" cy="617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8139" cy="617667"/>
            </a:xfrm>
            <a:custGeom>
              <a:avLst/>
              <a:gdLst/>
              <a:ahLst/>
              <a:cxnLst/>
              <a:rect r="r" b="b" t="t" l="l"/>
              <a:pathLst>
                <a:path h="617667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617667"/>
                  </a:lnTo>
                  <a:lnTo>
                    <a:pt x="0" y="617667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918139" cy="63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49899" y="2286923"/>
            <a:ext cx="4585952" cy="6971377"/>
            <a:chOff x="0" y="0"/>
            <a:chExt cx="918139" cy="1395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97826" y="2286923"/>
            <a:ext cx="4585952" cy="6971377"/>
            <a:chOff x="0" y="0"/>
            <a:chExt cx="918139" cy="13957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48072" y="2833698"/>
            <a:ext cx="3698251" cy="181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Puncak penjualan cabang A terdapat pada minggu 3 dan 12; B pada minggu 9 dan 10; C pada minggu 5.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93750" y="2833698"/>
            <a:ext cx="3698251" cy="501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Banyak penjualan yang memuncak dalam jam 19 malam pada Bulan Maret.</a:t>
            </a:r>
          </a:p>
          <a:p>
            <a:pPr algn="just">
              <a:lnSpc>
                <a:spcPts val="3639"/>
              </a:lnSpc>
            </a:pP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Pada waktu tersebut produk yang paling laris dijual di setiap cabang adalah A: sports and travel, B: home and lifestyle, C: food and beverages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1677" y="2833698"/>
            <a:ext cx="3698251" cy="36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Distribusi jumlah tipe pelanggan dan kelamin di setiap cabang hampir terdistribusi merata, kecuali di C di mana  member wanita mendominasi.</a:t>
            </a: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704222" y="5549202"/>
            <a:ext cx="4585952" cy="3085145"/>
            <a:chOff x="0" y="0"/>
            <a:chExt cx="918139" cy="6176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8139" cy="617667"/>
            </a:xfrm>
            <a:custGeom>
              <a:avLst/>
              <a:gdLst/>
              <a:ahLst/>
              <a:cxnLst/>
              <a:rect r="r" b="b" t="t" l="l"/>
              <a:pathLst>
                <a:path h="617667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617667"/>
                  </a:lnTo>
                  <a:lnTo>
                    <a:pt x="0" y="617667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918139" cy="63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48072" y="6095977"/>
            <a:ext cx="3698251" cy="90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Metode pembayaran di cabang B hampir merata.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4135617" y="502631"/>
            <a:ext cx="10016766" cy="119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466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Rekomendasi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4222" y="2286923"/>
            <a:ext cx="4585952" cy="4227366"/>
            <a:chOff x="0" y="0"/>
            <a:chExt cx="918139" cy="8463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8139" cy="846348"/>
            </a:xfrm>
            <a:custGeom>
              <a:avLst/>
              <a:gdLst/>
              <a:ahLst/>
              <a:cxnLst/>
              <a:rect r="r" b="b" t="t" l="l"/>
              <a:pathLst>
                <a:path h="84634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846348"/>
                  </a:lnTo>
                  <a:lnTo>
                    <a:pt x="0" y="84634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918139" cy="865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49899" y="2286923"/>
            <a:ext cx="4585952" cy="6971377"/>
            <a:chOff x="0" y="0"/>
            <a:chExt cx="918139" cy="1395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97826" y="2286923"/>
            <a:ext cx="4585952" cy="6971377"/>
            <a:chOff x="0" y="0"/>
            <a:chExt cx="918139" cy="13957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8139" cy="1395718"/>
            </a:xfrm>
            <a:custGeom>
              <a:avLst/>
              <a:gdLst/>
              <a:ahLst/>
              <a:cxnLst/>
              <a:rect r="r" b="b" t="t" l="l"/>
              <a:pathLst>
                <a:path h="139571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395718"/>
                  </a:lnTo>
                  <a:lnTo>
                    <a:pt x="0" y="139571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18139" cy="14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48072" y="2833698"/>
            <a:ext cx="3698251" cy="319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Cabang A perlu mendorong implementasi metode pembayaran e-wallet dan meningkatkan fokus penjualan pada "home and lifestyle" dan "sports and travel"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93750" y="2833698"/>
            <a:ext cx="3698251" cy="227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Cabang B terutama perlu meningkatkan fokus penjualan pada "sports and travel" dan "fashion accessories".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1677" y="2833698"/>
            <a:ext cx="3698251" cy="456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Cabang C perlu meningkatkan fokus penjualan pada bidang "food and beverages", namun juga perlu waspada akan meningkatnya kebutuhan "fashion accessories" pada satu waktu.</a:t>
            </a: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704222" y="6737829"/>
            <a:ext cx="4585952" cy="2520471"/>
            <a:chOff x="0" y="0"/>
            <a:chExt cx="918139" cy="5046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8139" cy="504616"/>
            </a:xfrm>
            <a:custGeom>
              <a:avLst/>
              <a:gdLst/>
              <a:ahLst/>
              <a:cxnLst/>
              <a:rect r="r" b="b" t="t" l="l"/>
              <a:pathLst>
                <a:path h="504616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504616"/>
                  </a:lnTo>
                  <a:lnTo>
                    <a:pt x="0" y="504616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918139" cy="523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50321" y="6981518"/>
            <a:ext cx="3698251" cy="227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Diprioritaskan metode pembayaran cash dan pelanggan female member.</a:t>
            </a: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3216912" y="3375800"/>
            <a:ext cx="11854177" cy="263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7"/>
              </a:lnSpc>
            </a:pPr>
            <a:r>
              <a:rPr lang="en-US" sz="19367" spc="1026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Lampiran: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50961" y="7098153"/>
            <a:ext cx="5816677" cy="5816677"/>
          </a:xfrm>
          <a:custGeom>
            <a:avLst/>
            <a:gdLst/>
            <a:ahLst/>
            <a:cxnLst/>
            <a:rect r="r" b="b" t="t" l="l"/>
            <a:pathLst>
              <a:path h="5816677" w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293756" y="0"/>
            <a:ext cx="5212279" cy="2606139"/>
          </a:xfrm>
          <a:custGeom>
            <a:avLst/>
            <a:gdLst/>
            <a:ahLst/>
            <a:cxnLst/>
            <a:rect r="r" b="b" t="t" l="l"/>
            <a:pathLst>
              <a:path h="2606139" w="5212279">
                <a:moveTo>
                  <a:pt x="5212278" y="2606139"/>
                </a:moveTo>
                <a:lnTo>
                  <a:pt x="0" y="2606139"/>
                </a:lnTo>
                <a:lnTo>
                  <a:pt x="0" y="0"/>
                </a:lnTo>
                <a:lnTo>
                  <a:pt x="5212278" y="0"/>
                </a:lnTo>
                <a:lnTo>
                  <a:pt x="5212278" y="26061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84568" y="6139571"/>
            <a:ext cx="11318863" cy="109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https://github.com/Breezy-DR/Breezy-s-Data-Science-Projects/tree/main/supermarket_data_visualization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3216912" y="3686471"/>
            <a:ext cx="11854177" cy="263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7"/>
              </a:lnSpc>
            </a:pPr>
            <a:r>
              <a:rPr lang="en-US" sz="19367" spc="1026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50961" y="7098153"/>
            <a:ext cx="5816677" cy="5816677"/>
          </a:xfrm>
          <a:custGeom>
            <a:avLst/>
            <a:gdLst/>
            <a:ahLst/>
            <a:cxnLst/>
            <a:rect r="r" b="b" t="t" l="l"/>
            <a:pathLst>
              <a:path h="5816677" w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293756" y="0"/>
            <a:ext cx="5212279" cy="2606139"/>
          </a:xfrm>
          <a:custGeom>
            <a:avLst/>
            <a:gdLst/>
            <a:ahLst/>
            <a:cxnLst/>
            <a:rect r="r" b="b" t="t" l="l"/>
            <a:pathLst>
              <a:path h="2606139" w="5212279">
                <a:moveTo>
                  <a:pt x="5212278" y="2606139"/>
                </a:moveTo>
                <a:lnTo>
                  <a:pt x="0" y="2606139"/>
                </a:lnTo>
                <a:lnTo>
                  <a:pt x="0" y="0"/>
                </a:lnTo>
                <a:lnTo>
                  <a:pt x="5212278" y="0"/>
                </a:lnTo>
                <a:lnTo>
                  <a:pt x="5212278" y="26061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9796" y="-2715627"/>
            <a:ext cx="5750986" cy="7188733"/>
          </a:xfrm>
          <a:custGeom>
            <a:avLst/>
            <a:gdLst/>
            <a:ahLst/>
            <a:cxnLst/>
            <a:rect r="r" b="b" t="t" l="l"/>
            <a:pathLst>
              <a:path h="7188733" w="5750986">
                <a:moveTo>
                  <a:pt x="0" y="0"/>
                </a:moveTo>
                <a:lnTo>
                  <a:pt x="5750987" y="0"/>
                </a:lnTo>
                <a:lnTo>
                  <a:pt x="5750987" y="7188733"/>
                </a:lnTo>
                <a:lnTo>
                  <a:pt x="0" y="718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03004" y="6113107"/>
            <a:ext cx="5750986" cy="7188733"/>
          </a:xfrm>
          <a:custGeom>
            <a:avLst/>
            <a:gdLst/>
            <a:ahLst/>
            <a:cxnLst/>
            <a:rect r="r" b="b" t="t" l="l"/>
            <a:pathLst>
              <a:path h="7188733" w="5750986">
                <a:moveTo>
                  <a:pt x="0" y="0"/>
                </a:moveTo>
                <a:lnTo>
                  <a:pt x="5750986" y="0"/>
                </a:lnTo>
                <a:lnTo>
                  <a:pt x="5750986" y="7188732"/>
                </a:lnTo>
                <a:lnTo>
                  <a:pt x="0" y="718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7990">
            <a:off x="4135617" y="475566"/>
            <a:ext cx="10016766" cy="191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7"/>
              </a:lnSpc>
            </a:pPr>
            <a:r>
              <a:rPr lang="en-US" sz="14097" spc="747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Atribut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0222" y="3127435"/>
            <a:ext cx="7342735" cy="559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Invoice Id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Branch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City (lokasi supermarket)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Customer type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Gender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Product line (kategori produk)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Unit Price (harga tiap produk)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Quantity (banyak produk yang dibeli)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Tax</a:t>
            </a: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Total (total harga termasuk Tax)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42539" y="3127435"/>
            <a:ext cx="7342735" cy="503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11. Date (tanggal pembelian)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12. Time (waktu pembelian)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13. Payment (metode pembelian)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14. COGS (Cost of goods sold)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15. Gross margin percentage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16. Gross income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17. Rating: Kualitas shopping customer (skala 1-10)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4932" y="6446966"/>
            <a:ext cx="5070625" cy="5622669"/>
          </a:xfrm>
          <a:custGeom>
            <a:avLst/>
            <a:gdLst/>
            <a:ahLst/>
            <a:cxnLst/>
            <a:rect r="r" b="b" t="t" l="l"/>
            <a:pathLst>
              <a:path h="5622669" w="5070625">
                <a:moveTo>
                  <a:pt x="0" y="0"/>
                </a:moveTo>
                <a:lnTo>
                  <a:pt x="5070625" y="0"/>
                </a:lnTo>
                <a:lnTo>
                  <a:pt x="5070625" y="5622668"/>
                </a:lnTo>
                <a:lnTo>
                  <a:pt x="0" y="562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7990">
            <a:off x="3687711" y="606358"/>
            <a:ext cx="10016766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Scope of Problems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82829" y="2076149"/>
            <a:ext cx="10902757" cy="296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perbandingan dari Januari-Maret 2019 mengenai product line yang </a:t>
            </a:r>
            <a:r>
              <a:rPr lang="en-US" sz="27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paling banyak dijual/income terbesar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</a:t>
            </a:r>
            <a:r>
              <a:rPr lang="en-US" sz="27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tren penjualan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dari setiap cabang per minggu dari Januari-Maret 2019 dan per jam dalam periode waktu tersebut.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perbandingan periode </a:t>
            </a:r>
            <a:r>
              <a:rPr lang="en-US" sz="27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penjualan puncak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dari setiap cabang.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perbandingan jenis </a:t>
            </a:r>
            <a:r>
              <a:rPr lang="en-US" sz="27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pelanggan dan pembayaran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per cabang.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84199" y="-1901159"/>
            <a:ext cx="5355266" cy="5355266"/>
          </a:xfrm>
          <a:custGeom>
            <a:avLst/>
            <a:gdLst/>
            <a:ahLst/>
            <a:cxnLst/>
            <a:rect r="r" b="b" t="t" l="l"/>
            <a:pathLst>
              <a:path h="5355266" w="5355266">
                <a:moveTo>
                  <a:pt x="0" y="0"/>
                </a:moveTo>
                <a:lnTo>
                  <a:pt x="5355266" y="0"/>
                </a:lnTo>
                <a:lnTo>
                  <a:pt x="5355266" y="5355266"/>
                </a:lnTo>
                <a:lnTo>
                  <a:pt x="0" y="535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42117" y="0"/>
            <a:ext cx="3454107" cy="3454107"/>
          </a:xfrm>
          <a:custGeom>
            <a:avLst/>
            <a:gdLst/>
            <a:ahLst/>
            <a:cxnLst/>
            <a:rect r="r" b="b" t="t" l="l"/>
            <a:pathLst>
              <a:path h="3454107" w="3454107">
                <a:moveTo>
                  <a:pt x="0" y="0"/>
                </a:moveTo>
                <a:lnTo>
                  <a:pt x="3454107" y="0"/>
                </a:lnTo>
                <a:lnTo>
                  <a:pt x="3454107" y="3454107"/>
                </a:lnTo>
                <a:lnTo>
                  <a:pt x="0" y="3454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984199" y="7344434"/>
            <a:ext cx="3827733" cy="1913866"/>
          </a:xfrm>
          <a:custGeom>
            <a:avLst/>
            <a:gdLst/>
            <a:ahLst/>
            <a:cxnLst/>
            <a:rect r="r" b="b" t="t" l="l"/>
            <a:pathLst>
              <a:path h="1913866" w="3827733">
                <a:moveTo>
                  <a:pt x="3827733" y="1913866"/>
                </a:moveTo>
                <a:lnTo>
                  <a:pt x="0" y="1913866"/>
                </a:lnTo>
                <a:lnTo>
                  <a:pt x="0" y="0"/>
                </a:lnTo>
                <a:lnTo>
                  <a:pt x="3827733" y="0"/>
                </a:lnTo>
                <a:lnTo>
                  <a:pt x="3827733" y="191386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7990">
            <a:off x="3915486" y="5398027"/>
            <a:ext cx="10016766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Rumusan Masalah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10603" y="6867818"/>
            <a:ext cx="10902757" cy="296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Bagaimana perbandingan total penjualan/income per cabang?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Bagaimana perbandingan jenis pelanggan dan jenis pembayaran  per cabang?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Bagaimana tren per minggu dan per jam untuk setiap product line?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Product line apa yang paling laris dalam periode penjualan puncak dari setiap cabang?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7990">
            <a:off x="4135617" y="440074"/>
            <a:ext cx="10016766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Metodologi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8732" y="2106786"/>
            <a:ext cx="4628650" cy="2015702"/>
            <a:chOff x="0" y="0"/>
            <a:chExt cx="1031472" cy="4491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473" cy="449190"/>
            </a:xfrm>
            <a:custGeom>
              <a:avLst/>
              <a:gdLst/>
              <a:ahLst/>
              <a:cxnLst/>
              <a:rect r="r" b="b" t="t" l="l"/>
              <a:pathLst>
                <a:path h="449190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449190"/>
                  </a:lnTo>
                  <a:lnTo>
                    <a:pt x="0" y="449190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31472" cy="487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7990">
            <a:off x="814889" y="2313703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PERMASALAHAN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764" y="2901314"/>
            <a:ext cx="4037000" cy="9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Menetapkan tujuan dan pertanyaan penelitian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65304" y="2106786"/>
            <a:ext cx="4628650" cy="2015702"/>
            <a:chOff x="0" y="0"/>
            <a:chExt cx="1031472" cy="449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1473" cy="449190"/>
            </a:xfrm>
            <a:custGeom>
              <a:avLst/>
              <a:gdLst/>
              <a:ahLst/>
              <a:cxnLst/>
              <a:rect r="r" b="b" t="t" l="l"/>
              <a:pathLst>
                <a:path h="449190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449190"/>
                  </a:lnTo>
                  <a:lnTo>
                    <a:pt x="0" y="449190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31472" cy="487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7990">
            <a:off x="6781461" y="2313703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DATA REQUIREMENTS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3336" y="2901314"/>
            <a:ext cx="4275092" cy="9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Menentukan data yang diperlukan untuk penelitian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327382" y="3114637"/>
            <a:ext cx="13379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2630650" y="2106786"/>
            <a:ext cx="4628650" cy="2015702"/>
            <a:chOff x="0" y="0"/>
            <a:chExt cx="1031472" cy="4491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1473" cy="449190"/>
            </a:xfrm>
            <a:custGeom>
              <a:avLst/>
              <a:gdLst/>
              <a:ahLst/>
              <a:cxnLst/>
              <a:rect r="r" b="b" t="t" l="l"/>
              <a:pathLst>
                <a:path h="449190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449190"/>
                  </a:lnTo>
                  <a:lnTo>
                    <a:pt x="0" y="449190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31472" cy="487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7990">
            <a:off x="12746807" y="2313703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DATA COLLECTION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68682" y="2901314"/>
            <a:ext cx="4275092" cy="9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Mengumpulkan data yang penting untuk dianalisis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1292728" y="3114637"/>
            <a:ext cx="13379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698732" y="4217738"/>
            <a:ext cx="4628650" cy="63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Tujuan: Menentukan perbandingan dan tren total/income penjualan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64078" y="4217738"/>
            <a:ext cx="4628650" cy="31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Mencari data supermarket di Kaggle.com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0650" y="4217738"/>
            <a:ext cx="4628650" cy="63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Mengumpulkan data dari Kaggle.com berupa csv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629742" y="8066067"/>
            <a:ext cx="4628650" cy="1523042"/>
            <a:chOff x="0" y="0"/>
            <a:chExt cx="1031472" cy="3394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1473" cy="339402"/>
            </a:xfrm>
            <a:custGeom>
              <a:avLst/>
              <a:gdLst/>
              <a:ahLst/>
              <a:cxnLst/>
              <a:rect r="r" b="b" t="t" l="l"/>
              <a:pathLst>
                <a:path h="339402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339402"/>
                  </a:lnTo>
                  <a:lnTo>
                    <a:pt x="0" y="339402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31472" cy="377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7990">
            <a:off x="12745899" y="8272985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DATA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67774" y="8860595"/>
            <a:ext cx="4275092" cy="49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Analisis Python &amp; Tableau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4944975" y="4848271"/>
            <a:ext cx="0" cy="5076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6829221" y="7489874"/>
            <a:ext cx="4628650" cy="1892537"/>
            <a:chOff x="0" y="0"/>
            <a:chExt cx="1031472" cy="4217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31473" cy="421743"/>
            </a:xfrm>
            <a:custGeom>
              <a:avLst/>
              <a:gdLst/>
              <a:ahLst/>
              <a:cxnLst/>
              <a:rect r="r" b="b" t="t" l="l"/>
              <a:pathLst>
                <a:path h="421743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421743"/>
                  </a:lnTo>
                  <a:lnTo>
                    <a:pt x="0" y="421743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031472" cy="459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7990">
            <a:off x="6945378" y="7696792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DATA VISUALIZATION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67253" y="8293927"/>
            <a:ext cx="4275092" cy="83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Membuat grafik perbandingan &amp; tren dan dashboard</a:t>
            </a:r>
          </a:p>
        </p:txBody>
      </p:sp>
      <p:sp>
        <p:nvSpPr>
          <p:cNvPr name="AutoShape 34" id="34"/>
          <p:cNvSpPr/>
          <p:nvPr/>
        </p:nvSpPr>
        <p:spPr>
          <a:xfrm flipH="true" flipV="true">
            <a:off x="11457871" y="8436143"/>
            <a:ext cx="1171871" cy="3914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982278" y="7489874"/>
            <a:ext cx="4628650" cy="1892537"/>
            <a:chOff x="0" y="0"/>
            <a:chExt cx="1031472" cy="4217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31473" cy="421743"/>
            </a:xfrm>
            <a:custGeom>
              <a:avLst/>
              <a:gdLst/>
              <a:ahLst/>
              <a:cxnLst/>
              <a:rect r="r" b="b" t="t" l="l"/>
              <a:pathLst>
                <a:path h="421743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421743"/>
                  </a:lnTo>
                  <a:lnTo>
                    <a:pt x="0" y="421743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031472" cy="459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7990">
            <a:off x="1098435" y="7696792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MACHINE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0311" y="8293927"/>
            <a:ext cx="4275092" cy="83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Pemilihan/penerapan model yang sesuai</a:t>
            </a:r>
          </a:p>
        </p:txBody>
      </p:sp>
      <p:sp>
        <p:nvSpPr>
          <p:cNvPr name="AutoShape 40" id="40"/>
          <p:cNvSpPr/>
          <p:nvPr/>
        </p:nvSpPr>
        <p:spPr>
          <a:xfrm flipH="true">
            <a:off x="5610929" y="8436143"/>
            <a:ext cx="12182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1" id="41"/>
          <p:cNvSpPr txBox="true"/>
          <p:nvPr/>
        </p:nvSpPr>
        <p:spPr>
          <a:xfrm rot="0">
            <a:off x="12630650" y="9684358"/>
            <a:ext cx="4628650" cy="31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Menganalisis statistika dasar atribut-atribut.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630650" y="5355961"/>
            <a:ext cx="4628650" cy="1523042"/>
            <a:chOff x="0" y="0"/>
            <a:chExt cx="1031472" cy="33940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31473" cy="339402"/>
            </a:xfrm>
            <a:custGeom>
              <a:avLst/>
              <a:gdLst/>
              <a:ahLst/>
              <a:cxnLst/>
              <a:rect r="r" b="b" t="t" l="l"/>
              <a:pathLst>
                <a:path h="339402" w="1031473">
                  <a:moveTo>
                    <a:pt x="0" y="0"/>
                  </a:moveTo>
                  <a:lnTo>
                    <a:pt x="1031473" y="0"/>
                  </a:lnTo>
                  <a:lnTo>
                    <a:pt x="1031473" y="339402"/>
                  </a:lnTo>
                  <a:lnTo>
                    <a:pt x="0" y="339402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31472" cy="377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7990">
            <a:off x="12746807" y="5562879"/>
            <a:ext cx="439633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868682" y="6150489"/>
            <a:ext cx="4275092" cy="49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Membersihkan data mentah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91903" y="6940234"/>
            <a:ext cx="4628650" cy="63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Mencari data duplikat, data outlier, dan data yang tidak ada nilainya</a:t>
            </a:r>
          </a:p>
        </p:txBody>
      </p:sp>
      <p:sp>
        <p:nvSpPr>
          <p:cNvPr name="AutoShape 48" id="48"/>
          <p:cNvSpPr/>
          <p:nvPr/>
        </p:nvSpPr>
        <p:spPr>
          <a:xfrm>
            <a:off x="14925017" y="7570767"/>
            <a:ext cx="0" cy="5076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9" id="49"/>
          <p:cNvSpPr txBox="true"/>
          <p:nvPr/>
        </p:nvSpPr>
        <p:spPr>
          <a:xfrm rot="0">
            <a:off x="6780829" y="9477661"/>
            <a:ext cx="4793793" cy="31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Membuat grafik seperti bar/line chart di Tableau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0960" y="9477661"/>
            <a:ext cx="4793793" cy="31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Training model SVR terhadap atribut2 tertentu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5632247" y="4859913"/>
            <a:ext cx="5244476" cy="1892537"/>
            <a:chOff x="0" y="0"/>
            <a:chExt cx="1168706" cy="42174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68706" cy="421743"/>
            </a:xfrm>
            <a:custGeom>
              <a:avLst/>
              <a:gdLst/>
              <a:ahLst/>
              <a:cxnLst/>
              <a:rect r="r" b="b" t="t" l="l"/>
              <a:pathLst>
                <a:path h="421743" w="1168706">
                  <a:moveTo>
                    <a:pt x="0" y="0"/>
                  </a:moveTo>
                  <a:lnTo>
                    <a:pt x="1168706" y="0"/>
                  </a:lnTo>
                  <a:lnTo>
                    <a:pt x="1168706" y="421743"/>
                  </a:lnTo>
                  <a:lnTo>
                    <a:pt x="0" y="421743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168706" cy="459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7990">
            <a:off x="5748282" y="5073182"/>
            <a:ext cx="5012406" cy="51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190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INSIGHT &amp; RECOMMENDATION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870279" y="5663966"/>
            <a:ext cx="4714968" cy="83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AF6F1"/>
                </a:solidFill>
                <a:latin typeface="Barlow"/>
                <a:ea typeface="Barlow"/>
                <a:cs typeface="Barlow"/>
                <a:sym typeface="Barlow"/>
              </a:rPr>
              <a:t>Menjawab pertanyaan penelitian, membuat summary/rekomendasi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632247" y="6812133"/>
            <a:ext cx="4793793" cy="31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Apa yang dapat ditingkatkan dari penjualan?</a:t>
            </a:r>
          </a:p>
        </p:txBody>
      </p:sp>
      <p:sp>
        <p:nvSpPr>
          <p:cNvPr name="AutoShape 57" id="57"/>
          <p:cNvSpPr/>
          <p:nvPr/>
        </p:nvSpPr>
        <p:spPr>
          <a:xfrm flipV="true">
            <a:off x="3296604" y="5806181"/>
            <a:ext cx="2335643" cy="16836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996726" y="-5676"/>
            <a:ext cx="3827733" cy="1913866"/>
          </a:xfrm>
          <a:custGeom>
            <a:avLst/>
            <a:gdLst/>
            <a:ahLst/>
            <a:cxnLst/>
            <a:rect r="r" b="b" t="t" l="l"/>
            <a:pathLst>
              <a:path h="1913866" w="3827733">
                <a:moveTo>
                  <a:pt x="3827732" y="1913867"/>
                </a:moveTo>
                <a:lnTo>
                  <a:pt x="0" y="1913867"/>
                </a:lnTo>
                <a:lnTo>
                  <a:pt x="0" y="0"/>
                </a:lnTo>
                <a:lnTo>
                  <a:pt x="3827732" y="0"/>
                </a:lnTo>
                <a:lnTo>
                  <a:pt x="3827732" y="19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1054" y="0"/>
            <a:ext cx="15221004" cy="10292676"/>
          </a:xfrm>
          <a:custGeom>
            <a:avLst/>
            <a:gdLst/>
            <a:ahLst/>
            <a:cxnLst/>
            <a:rect r="r" b="b" t="t" l="l"/>
            <a:pathLst>
              <a:path h="10292676" w="15221004">
                <a:moveTo>
                  <a:pt x="0" y="0"/>
                </a:moveTo>
                <a:lnTo>
                  <a:pt x="15221005" y="0"/>
                </a:lnTo>
                <a:lnTo>
                  <a:pt x="15221005" y="10292676"/>
                </a:lnTo>
                <a:lnTo>
                  <a:pt x="0" y="10292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75354" y="8373134"/>
            <a:ext cx="3827733" cy="1913866"/>
          </a:xfrm>
          <a:custGeom>
            <a:avLst/>
            <a:gdLst/>
            <a:ahLst/>
            <a:cxnLst/>
            <a:rect r="r" b="b" t="t" l="l"/>
            <a:pathLst>
              <a:path h="1913866" w="3827733">
                <a:moveTo>
                  <a:pt x="0" y="0"/>
                </a:moveTo>
                <a:lnTo>
                  <a:pt x="3827733" y="0"/>
                </a:lnTo>
                <a:lnTo>
                  <a:pt x="3827733" y="1913866"/>
                </a:lnTo>
                <a:lnTo>
                  <a:pt x="0" y="191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7990">
            <a:off x="1832697" y="1765863"/>
            <a:ext cx="730804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Source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31006" y="3195780"/>
            <a:ext cx="6144348" cy="547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penjualan dari tiga supermarket berbeda diperoleh dari </a:t>
            </a:r>
            <a:r>
              <a:rPr lang="en-US" sz="2599" u="sng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Kaggle.com</a:t>
            </a: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(https://www.kaggle.com/datasets/lovishbansal123/sales-of-a-supermarket/data)</a:t>
            </a:r>
          </a:p>
          <a:p>
            <a:pPr algn="just">
              <a:lnSpc>
                <a:spcPts val="3639"/>
              </a:lnSpc>
            </a:pP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ini mengandung informasi mengenai income, total penjualan, customer type, tanggal penjualan, rating, dan informasi lainnya selama Januari-Maret 2019. Kami mengunduh dataset dalam bentuk csv dari Kaggle.com dan memprosesnya untuk analisis memakai dataframe pandas.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4692" y="2473746"/>
            <a:ext cx="4120076" cy="1692064"/>
            <a:chOff x="0" y="0"/>
            <a:chExt cx="918139" cy="377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8139" cy="377068"/>
            </a:xfrm>
            <a:custGeom>
              <a:avLst/>
              <a:gdLst/>
              <a:ahLst/>
              <a:cxnLst/>
              <a:rect r="r" b="b" t="t" l="l"/>
              <a:pathLst>
                <a:path h="37706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377068"/>
                  </a:lnTo>
                  <a:lnTo>
                    <a:pt x="0" y="37706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8139" cy="41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34692" y="4397802"/>
            <a:ext cx="4120076" cy="5107516"/>
            <a:chOff x="0" y="0"/>
            <a:chExt cx="918139" cy="1138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8139" cy="1138185"/>
            </a:xfrm>
            <a:custGeom>
              <a:avLst/>
              <a:gdLst/>
              <a:ahLst/>
              <a:cxnLst/>
              <a:rect r="r" b="b" t="t" l="l"/>
              <a:pathLst>
                <a:path h="1138185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138185"/>
                  </a:lnTo>
                  <a:lnTo>
                    <a:pt x="0" y="1138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8139" cy="117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30283" y="4794803"/>
            <a:ext cx="3728894" cy="184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8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Data tidak memiliki nilai duplikat, typo, ataupun nilai kosong setelah diperiksa menggunakan metode duplicated() dan isna().</a:t>
            </a:r>
          </a:p>
        </p:txBody>
      </p:sp>
      <p:sp>
        <p:nvSpPr>
          <p:cNvPr name="TextBox 9" id="9"/>
          <p:cNvSpPr txBox="true"/>
          <p:nvPr/>
        </p:nvSpPr>
        <p:spPr>
          <a:xfrm rot="7990">
            <a:off x="2631973" y="2657403"/>
            <a:ext cx="3725515" cy="139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5243" spc="277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DUPLICATED &amp; MISSING DATA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83962" y="2473746"/>
            <a:ext cx="4120076" cy="1692064"/>
            <a:chOff x="0" y="0"/>
            <a:chExt cx="918139" cy="3770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8139" cy="377068"/>
            </a:xfrm>
            <a:custGeom>
              <a:avLst/>
              <a:gdLst/>
              <a:ahLst/>
              <a:cxnLst/>
              <a:rect r="r" b="b" t="t" l="l"/>
              <a:pathLst>
                <a:path h="37706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377068"/>
                  </a:lnTo>
                  <a:lnTo>
                    <a:pt x="0" y="37706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18139" cy="41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83962" y="4397802"/>
            <a:ext cx="4120076" cy="5107516"/>
            <a:chOff x="0" y="0"/>
            <a:chExt cx="918139" cy="1138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8139" cy="1138185"/>
            </a:xfrm>
            <a:custGeom>
              <a:avLst/>
              <a:gdLst/>
              <a:ahLst/>
              <a:cxnLst/>
              <a:rect r="r" b="b" t="t" l="l"/>
              <a:pathLst>
                <a:path h="1138185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138185"/>
                  </a:lnTo>
                  <a:lnTo>
                    <a:pt x="0" y="1138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18139" cy="117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539628" y="4794803"/>
            <a:ext cx="3208744" cy="407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8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Kami memeriksa outlier setiap atribut numerik dataset dengan menggunakan boxplot. Terdapat beberapa outlier di gross income, tax 5%, total, dan cogs. Lalu kami menghilangkan baris data outlier berdasarkan IQR karena jumlahnya tidak terlalu banyak (9 baris).</a:t>
            </a:r>
          </a:p>
        </p:txBody>
      </p:sp>
      <p:sp>
        <p:nvSpPr>
          <p:cNvPr name="TextBox 17" id="17"/>
          <p:cNvSpPr txBox="true"/>
          <p:nvPr/>
        </p:nvSpPr>
        <p:spPr>
          <a:xfrm rot="7990">
            <a:off x="7281243" y="2988634"/>
            <a:ext cx="3725515" cy="72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5243" spc="277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OUTLIER CHECK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33232" y="2473746"/>
            <a:ext cx="4120076" cy="1692064"/>
            <a:chOff x="0" y="0"/>
            <a:chExt cx="918139" cy="3770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8139" cy="377068"/>
            </a:xfrm>
            <a:custGeom>
              <a:avLst/>
              <a:gdLst/>
              <a:ahLst/>
              <a:cxnLst/>
              <a:rect r="r" b="b" t="t" l="l"/>
              <a:pathLst>
                <a:path h="377068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377068"/>
                  </a:lnTo>
                  <a:lnTo>
                    <a:pt x="0" y="377068"/>
                  </a:lnTo>
                  <a:close/>
                </a:path>
              </a:pathLst>
            </a:custGeom>
            <a:solidFill>
              <a:srgbClr val="4C489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18139" cy="41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733232" y="4397802"/>
            <a:ext cx="4120076" cy="5107516"/>
            <a:chOff x="0" y="0"/>
            <a:chExt cx="918139" cy="11381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8139" cy="1138185"/>
            </a:xfrm>
            <a:custGeom>
              <a:avLst/>
              <a:gdLst/>
              <a:ahLst/>
              <a:cxnLst/>
              <a:rect r="r" b="b" t="t" l="l"/>
              <a:pathLst>
                <a:path h="1138185" w="918139">
                  <a:moveTo>
                    <a:pt x="0" y="0"/>
                  </a:moveTo>
                  <a:lnTo>
                    <a:pt x="918139" y="0"/>
                  </a:lnTo>
                  <a:lnTo>
                    <a:pt x="918139" y="1138185"/>
                  </a:lnTo>
                  <a:lnTo>
                    <a:pt x="0" y="1138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18139" cy="117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188898" y="4794803"/>
            <a:ext cx="3208744" cy="258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8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Kita mengubah tipe data atribut Date dan Time menjadi Datetime agar kami dapat menganalisis dan memvisualisasikan tren penjualan per satuan waktu dengan baik.</a:t>
            </a:r>
          </a:p>
        </p:txBody>
      </p:sp>
      <p:sp>
        <p:nvSpPr>
          <p:cNvPr name="TextBox 25" id="25"/>
          <p:cNvSpPr txBox="true"/>
          <p:nvPr/>
        </p:nvSpPr>
        <p:spPr>
          <a:xfrm rot="7990">
            <a:off x="11930513" y="2657403"/>
            <a:ext cx="3725515" cy="139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5243" spc="277">
                <a:solidFill>
                  <a:srgbClr val="F8F7F1"/>
                </a:solidFill>
                <a:latin typeface="Sugo Display"/>
                <a:ea typeface="Sugo Display"/>
                <a:cs typeface="Sugo Display"/>
                <a:sym typeface="Sugo Display"/>
              </a:rPr>
              <a:t>PENGUBAHAN TIPE DATA</a:t>
            </a:r>
          </a:p>
        </p:txBody>
      </p:sp>
      <p:sp>
        <p:nvSpPr>
          <p:cNvPr name="Freeform 26" id="26"/>
          <p:cNvSpPr/>
          <p:nvPr/>
        </p:nvSpPr>
        <p:spPr>
          <a:xfrm flipH="true" flipV="true" rot="0">
            <a:off x="16386708" y="7702353"/>
            <a:ext cx="3827733" cy="1913866"/>
          </a:xfrm>
          <a:custGeom>
            <a:avLst/>
            <a:gdLst/>
            <a:ahLst/>
            <a:cxnLst/>
            <a:rect r="r" b="b" t="t" l="l"/>
            <a:pathLst>
              <a:path h="1913866" w="3827733">
                <a:moveTo>
                  <a:pt x="3827733" y="1913866"/>
                </a:moveTo>
                <a:lnTo>
                  <a:pt x="0" y="1913866"/>
                </a:lnTo>
                <a:lnTo>
                  <a:pt x="0" y="0"/>
                </a:lnTo>
                <a:lnTo>
                  <a:pt x="3827733" y="0"/>
                </a:lnTo>
                <a:lnTo>
                  <a:pt x="3827733" y="19138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1913866" y="559880"/>
            <a:ext cx="3827733" cy="1913866"/>
          </a:xfrm>
          <a:custGeom>
            <a:avLst/>
            <a:gdLst/>
            <a:ahLst/>
            <a:cxnLst/>
            <a:rect r="r" b="b" t="t" l="l"/>
            <a:pathLst>
              <a:path h="1913866" w="3827733">
                <a:moveTo>
                  <a:pt x="0" y="0"/>
                </a:moveTo>
                <a:lnTo>
                  <a:pt x="3827732" y="0"/>
                </a:lnTo>
                <a:lnTo>
                  <a:pt x="3827732" y="1913866"/>
                </a:lnTo>
                <a:lnTo>
                  <a:pt x="0" y="191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7990">
            <a:off x="5489980" y="440074"/>
            <a:ext cx="730804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44333"/>
            <a:ext cx="3227266" cy="4632689"/>
          </a:xfrm>
          <a:custGeom>
            <a:avLst/>
            <a:gdLst/>
            <a:ahLst/>
            <a:cxnLst/>
            <a:rect r="r" b="b" t="t" l="l"/>
            <a:pathLst>
              <a:path h="4632689" w="3227266">
                <a:moveTo>
                  <a:pt x="0" y="0"/>
                </a:moveTo>
                <a:lnTo>
                  <a:pt x="3227266" y="0"/>
                </a:lnTo>
                <a:lnTo>
                  <a:pt x="3227266" y="4632689"/>
                </a:lnTo>
                <a:lnTo>
                  <a:pt x="0" y="463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77022"/>
            <a:ext cx="3227266" cy="1613633"/>
          </a:xfrm>
          <a:custGeom>
            <a:avLst/>
            <a:gdLst/>
            <a:ahLst/>
            <a:cxnLst/>
            <a:rect r="r" b="b" t="t" l="l"/>
            <a:pathLst>
              <a:path h="1613633" w="3227266">
                <a:moveTo>
                  <a:pt x="0" y="0"/>
                </a:moveTo>
                <a:lnTo>
                  <a:pt x="3227266" y="0"/>
                </a:lnTo>
                <a:lnTo>
                  <a:pt x="3227266" y="1613633"/>
                </a:lnTo>
                <a:lnTo>
                  <a:pt x="0" y="161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55966" y="3671850"/>
            <a:ext cx="7163063" cy="4211988"/>
          </a:xfrm>
          <a:custGeom>
            <a:avLst/>
            <a:gdLst/>
            <a:ahLst/>
            <a:cxnLst/>
            <a:rect r="r" b="b" t="t" l="l"/>
            <a:pathLst>
              <a:path h="4211988" w="7163063">
                <a:moveTo>
                  <a:pt x="0" y="0"/>
                </a:moveTo>
                <a:lnTo>
                  <a:pt x="7163063" y="0"/>
                </a:lnTo>
                <a:lnTo>
                  <a:pt x="7163063" y="4211989"/>
                </a:lnTo>
                <a:lnTo>
                  <a:pt x="0" y="421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9029" y="2683099"/>
            <a:ext cx="6215681" cy="6189492"/>
          </a:xfrm>
          <a:custGeom>
            <a:avLst/>
            <a:gdLst/>
            <a:ahLst/>
            <a:cxnLst/>
            <a:rect r="r" b="b" t="t" l="l"/>
            <a:pathLst>
              <a:path h="6189492" w="6215681">
                <a:moveTo>
                  <a:pt x="0" y="0"/>
                </a:moveTo>
                <a:lnTo>
                  <a:pt x="6215681" y="0"/>
                </a:lnTo>
                <a:lnTo>
                  <a:pt x="6215681" y="6189491"/>
                </a:lnTo>
                <a:lnTo>
                  <a:pt x="0" y="6189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7990">
            <a:off x="5489980" y="440074"/>
            <a:ext cx="730804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554" y="2767789"/>
            <a:ext cx="7727570" cy="6202848"/>
          </a:xfrm>
          <a:custGeom>
            <a:avLst/>
            <a:gdLst/>
            <a:ahLst/>
            <a:cxnLst/>
            <a:rect r="r" b="b" t="t" l="l"/>
            <a:pathLst>
              <a:path h="6202848" w="7727570">
                <a:moveTo>
                  <a:pt x="0" y="0"/>
                </a:moveTo>
                <a:lnTo>
                  <a:pt x="7727570" y="0"/>
                </a:lnTo>
                <a:lnTo>
                  <a:pt x="7727570" y="6202848"/>
                </a:lnTo>
                <a:lnTo>
                  <a:pt x="0" y="620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5124" y="3708288"/>
            <a:ext cx="8370964" cy="4321851"/>
          </a:xfrm>
          <a:custGeom>
            <a:avLst/>
            <a:gdLst/>
            <a:ahLst/>
            <a:cxnLst/>
            <a:rect r="r" b="b" t="t" l="l"/>
            <a:pathLst>
              <a:path h="4321851" w="8370964">
                <a:moveTo>
                  <a:pt x="0" y="0"/>
                </a:moveTo>
                <a:lnTo>
                  <a:pt x="8370964" y="0"/>
                </a:lnTo>
                <a:lnTo>
                  <a:pt x="8370964" y="4321851"/>
                </a:lnTo>
                <a:lnTo>
                  <a:pt x="0" y="4321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7990">
            <a:off x="5489980" y="440074"/>
            <a:ext cx="7308041" cy="13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508">
                <a:solidFill>
                  <a:srgbClr val="4C489E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DAGL3Mzj-HM</dc:identifier>
  <dcterms:modified xsi:type="dcterms:W3CDTF">2011-08-01T06:04:30Z</dcterms:modified>
  <cp:revision>1</cp:revision>
  <dc:title>Supermarket Data Visualization - Pitch Deck</dc:title>
</cp:coreProperties>
</file>